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336D58FE-506B-42F8-9420-16D6F2547587}" type="datetimeFigureOut">
              <a:rPr lang="ar-IQ" smtClean="0"/>
              <a:t>09/04/1440</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7F90C54E-ACC8-4283-A01E-656DFCF7DD86}" type="slidenum">
              <a:rPr lang="ar-IQ" smtClean="0"/>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6D58FE-506B-42F8-9420-16D6F2547587}"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6D58FE-506B-42F8-9420-16D6F2547587}"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36D58FE-506B-42F8-9420-16D6F2547587}"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3">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36D58FE-506B-42F8-9420-16D6F2547587}" type="datetimeFigureOut">
              <a:rPr lang="ar-IQ" smtClean="0"/>
              <a:t>09/04/1440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7F90C54E-ACC8-4283-A01E-656DFCF7DD86}"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36D58FE-506B-42F8-9420-16D6F2547587}"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336D58FE-506B-42F8-9420-16D6F2547587}" type="datetimeFigureOut">
              <a:rPr lang="ar-IQ" smtClean="0"/>
              <a:t>09/04/1440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36D58FE-506B-42F8-9420-16D6F2547587}" type="datetimeFigureOut">
              <a:rPr lang="ar-IQ" smtClean="0"/>
              <a:t>09/04/1440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36D58FE-506B-42F8-9420-16D6F2547587}" type="datetimeFigureOut">
              <a:rPr lang="ar-IQ" smtClean="0"/>
              <a:t>09/04/1440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336D58FE-506B-42F8-9420-16D6F2547587}"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الأيقونة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36D58FE-506B-42F8-9420-16D6F2547587}" type="datetimeFigureOut">
              <a:rPr lang="ar-IQ" smtClean="0"/>
              <a:t>09/04/1440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F90C54E-ACC8-4283-A01E-656DFCF7DD8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36D58FE-506B-42F8-9420-16D6F2547587}" type="datetimeFigureOut">
              <a:rPr lang="ar-IQ" smtClean="0"/>
              <a:t>09/04/1440</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F90C54E-ACC8-4283-A01E-656DFCF7DD86}"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pPr algn="just">
              <a:lnSpc>
                <a:spcPct val="150000"/>
              </a:lnSpc>
              <a:spcAft>
                <a:spcPts val="1000"/>
              </a:spcAft>
            </a:pPr>
            <a:r>
              <a:rPr lang="ar-SA" dirty="0" smtClean="0">
                <a:effectLst/>
                <a:latin typeface="Times New Roman"/>
                <a:ea typeface="Times New Roman"/>
                <a:cs typeface="Sultan Medium"/>
              </a:rPr>
              <a:t>ال</a:t>
            </a:r>
            <a:r>
              <a:rPr lang="ar-EG" dirty="0" smtClean="0">
                <a:effectLst/>
                <a:latin typeface="Times New Roman"/>
                <a:ea typeface="Times New Roman"/>
                <a:cs typeface="Sultan Medium"/>
              </a:rPr>
              <a:t>عوامل</a:t>
            </a:r>
            <a:r>
              <a:rPr lang="ar-SA" dirty="0" smtClean="0">
                <a:effectLst/>
                <a:latin typeface="Times New Roman"/>
                <a:ea typeface="Times New Roman"/>
                <a:cs typeface="Sultan Medium"/>
              </a:rPr>
              <a:t> التي تتوقف عليها اختيار الطريقة المناسبة</a:t>
            </a:r>
            <a:r>
              <a:rPr lang="ar-EG" dirty="0" smtClean="0">
                <a:effectLst/>
                <a:latin typeface="Times New Roman"/>
                <a:ea typeface="Times New Roman"/>
                <a:cs typeface="Sultan Medium"/>
              </a:rPr>
              <a:t>: </a:t>
            </a:r>
            <a:endParaRPr lang="ar-IQ" dirty="0"/>
          </a:p>
        </p:txBody>
      </p:sp>
    </p:spTree>
    <p:extLst>
      <p:ext uri="{BB962C8B-B14F-4D97-AF65-F5344CB8AC3E}">
        <p14:creationId xmlns:p14="http://schemas.microsoft.com/office/powerpoint/2010/main" val="28503248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88" y="0"/>
            <a:ext cx="9144000" cy="6571030"/>
          </a:xfrm>
          <a:prstGeom prst="rect">
            <a:avLst/>
          </a:prstGeom>
        </p:spPr>
        <p:txBody>
          <a:bodyPr wrap="square">
            <a:spAutoFit/>
          </a:bodyPr>
          <a:lstStyle/>
          <a:p>
            <a:pPr algn="just">
              <a:lnSpc>
                <a:spcPct val="150000"/>
              </a:lnSpc>
              <a:spcAft>
                <a:spcPts val="1000"/>
              </a:spcAft>
            </a:pPr>
            <a:r>
              <a:rPr lang="ar-SA" dirty="0" smtClean="0">
                <a:effectLst/>
                <a:latin typeface="Times New Roman"/>
                <a:ea typeface="Times New Roman"/>
                <a:cs typeface="Sultan Medium"/>
              </a:rPr>
              <a:t>-   </a:t>
            </a:r>
            <a:r>
              <a:rPr lang="ar-EG" sz="2400" b="1" dirty="0" smtClean="0">
                <a:effectLst/>
                <a:latin typeface="Times New Roman"/>
                <a:ea typeface="Times New Roman"/>
              </a:rPr>
              <a:t>الأهداف المنشودة :</a:t>
            </a:r>
            <a:r>
              <a:rPr lang="ar-EG" sz="2400" dirty="0" smtClean="0">
                <a:effectLst/>
                <a:latin typeface="Times New Roman"/>
                <a:ea typeface="Times New Roman"/>
              </a:rPr>
              <a:t> اختيار طريقة التدريس ترتبط بأهداف التعلم فكل طريقة تسهم في تحقيق هدف معين فالطريقة المناسبة لتحقيق الأهداف في اكتساب المعارف لا تكون مجدية في تنمية مهارات عملية أو في إكسابهم ميولا ً واتجاهات فمن أجل تطوير مهارة التفكير مثل طريقة حل المشكلات .</a:t>
            </a:r>
            <a:endParaRPr lang="en-US" dirty="0" smtClean="0">
              <a:effectLst/>
              <a:latin typeface="Calibri"/>
              <a:ea typeface="Calibri"/>
            </a:endParaRPr>
          </a:p>
          <a:p>
            <a:pPr algn="just">
              <a:lnSpc>
                <a:spcPct val="150000"/>
              </a:lnSpc>
              <a:spcAft>
                <a:spcPts val="1000"/>
              </a:spcAft>
            </a:pPr>
            <a:r>
              <a:rPr lang="ar-SA" sz="2400" dirty="0" smtClean="0">
                <a:effectLst/>
                <a:latin typeface="Times New Roman"/>
                <a:ea typeface="Times New Roman"/>
              </a:rPr>
              <a:t>2-   </a:t>
            </a:r>
            <a:r>
              <a:rPr lang="ar-EG" sz="2400" b="1" dirty="0" smtClean="0">
                <a:effectLst/>
                <a:latin typeface="Times New Roman"/>
                <a:ea typeface="Times New Roman"/>
              </a:rPr>
              <a:t>مستوى المتعلمين :</a:t>
            </a:r>
            <a:r>
              <a:rPr lang="ar-EG" sz="2400" dirty="0" smtClean="0">
                <a:effectLst/>
                <a:latin typeface="Times New Roman"/>
                <a:ea typeface="Times New Roman"/>
              </a:rPr>
              <a:t> يجب أن تراعي عند اختيار الطريقة الفروق الفردية بين المتعلمين من حيث التعلم وأساليب التفكير كما تراعي أعمارهم وجنسهم وخلفياتهم الاجتماعية . </a:t>
            </a:r>
            <a:endParaRPr lang="en-US" dirty="0" smtClean="0">
              <a:effectLst/>
              <a:latin typeface="Calibri"/>
              <a:ea typeface="Calibri"/>
            </a:endParaRPr>
          </a:p>
          <a:p>
            <a:pPr algn="just">
              <a:lnSpc>
                <a:spcPct val="150000"/>
              </a:lnSpc>
              <a:spcAft>
                <a:spcPts val="1000"/>
              </a:spcAft>
            </a:pPr>
            <a:r>
              <a:rPr lang="ar-SA" sz="2400" dirty="0" smtClean="0">
                <a:effectLst/>
                <a:latin typeface="Times New Roman"/>
                <a:ea typeface="Times New Roman"/>
              </a:rPr>
              <a:t>3-   </a:t>
            </a:r>
            <a:r>
              <a:rPr lang="ar-EG" sz="2400" b="1" dirty="0" smtClean="0">
                <a:effectLst/>
                <a:latin typeface="Times New Roman"/>
                <a:ea typeface="Times New Roman"/>
              </a:rPr>
              <a:t>المحتوى العلمي للدرس :</a:t>
            </a:r>
            <a:r>
              <a:rPr lang="ar-EG" sz="2400" dirty="0" smtClean="0">
                <a:effectLst/>
                <a:latin typeface="Times New Roman"/>
                <a:ea typeface="Times New Roman"/>
              </a:rPr>
              <a:t> يؤثر المحتوى في اختيار طريقة التدريس فلكل درس محتوى وخصائص يراد أساليب خاصة لتدريسه ولما كانت المادة متنوعة لذا فإنه من الضروري تنويع الطرق لتتناسب مع طبيعة المادة ومحتواها . </a:t>
            </a:r>
            <a:endParaRPr lang="en-US" dirty="0" smtClean="0">
              <a:effectLst/>
              <a:latin typeface="Calibri"/>
              <a:ea typeface="Calibri"/>
            </a:endParaRPr>
          </a:p>
          <a:p>
            <a:pPr algn="just">
              <a:lnSpc>
                <a:spcPct val="150000"/>
              </a:lnSpc>
              <a:spcAft>
                <a:spcPts val="1000"/>
              </a:spcAft>
            </a:pPr>
            <a:r>
              <a:rPr lang="ar-SA" sz="2400" dirty="0" smtClean="0">
                <a:effectLst/>
                <a:latin typeface="Times New Roman"/>
                <a:ea typeface="Times New Roman"/>
              </a:rPr>
              <a:t>4-   </a:t>
            </a:r>
            <a:r>
              <a:rPr lang="ar-EG" sz="2400" b="1" dirty="0" smtClean="0">
                <a:effectLst/>
                <a:latin typeface="Times New Roman"/>
                <a:ea typeface="Times New Roman"/>
              </a:rPr>
              <a:t>دوافع التلاميذ:</a:t>
            </a:r>
            <a:r>
              <a:rPr lang="ar-EG" sz="2400" dirty="0" smtClean="0">
                <a:effectLst/>
                <a:latin typeface="Times New Roman"/>
                <a:ea typeface="Times New Roman"/>
              </a:rPr>
              <a:t> أي تطوير رغبات التعلم لدى التلاميذ فيجب أن تستثير الطريقة دوافع التلاميذ للعمل مع المعلم وتولد لديه الاهتمام لبذل الجهد لتحقيق الأهداف المرجوة .</a:t>
            </a:r>
            <a:endParaRPr lang="en-US" dirty="0">
              <a:effectLst/>
              <a:latin typeface="Calibri"/>
              <a:ea typeface="Calibri"/>
            </a:endParaRPr>
          </a:p>
        </p:txBody>
      </p:sp>
    </p:spTree>
    <p:extLst>
      <p:ext uri="{BB962C8B-B14F-4D97-AF65-F5344CB8AC3E}">
        <p14:creationId xmlns:p14="http://schemas.microsoft.com/office/powerpoint/2010/main" val="12809194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88640"/>
            <a:ext cx="8855968" cy="2990562"/>
          </a:xfrm>
          <a:prstGeom prst="rect">
            <a:avLst/>
          </a:prstGeom>
        </p:spPr>
        <p:txBody>
          <a:bodyPr wrap="square">
            <a:spAutoFit/>
          </a:bodyPr>
          <a:lstStyle/>
          <a:p>
            <a:pPr algn="just">
              <a:lnSpc>
                <a:spcPct val="150000"/>
              </a:lnSpc>
              <a:spcAft>
                <a:spcPts val="1000"/>
              </a:spcAft>
            </a:pPr>
            <a:r>
              <a:rPr lang="ar-SA" sz="2400" dirty="0" smtClean="0">
                <a:effectLst/>
                <a:latin typeface="Times New Roman"/>
                <a:ea typeface="Times New Roman"/>
              </a:rPr>
              <a:t>5-   </a:t>
            </a:r>
            <a:r>
              <a:rPr lang="ar-EG" sz="2400" b="1" dirty="0" smtClean="0">
                <a:effectLst/>
                <a:latin typeface="Times New Roman"/>
                <a:ea typeface="Times New Roman"/>
              </a:rPr>
              <a:t>الإمكانات المادية المتاحة :</a:t>
            </a:r>
            <a:r>
              <a:rPr lang="ar-EG" sz="2400" dirty="0" smtClean="0">
                <a:effectLst/>
                <a:latin typeface="Times New Roman"/>
                <a:ea typeface="Times New Roman"/>
              </a:rPr>
              <a:t> ينبغي على المعلم التعرف على مختلف الإمكانات المتاحة والتي يمكن توفيرها (الملاعب – الأدوات الصغيرة – الأجهزة – الوسائل التعليمة - المراجع) وإدراكه لأهمية هذه الإمكانات فهي تيسر له اختيار الطريقة المناسبة . </a:t>
            </a:r>
            <a:endParaRPr lang="en-US" dirty="0" smtClean="0">
              <a:effectLst/>
              <a:latin typeface="Calibri"/>
              <a:ea typeface="Calibri"/>
            </a:endParaRPr>
          </a:p>
          <a:p>
            <a:pPr algn="just">
              <a:lnSpc>
                <a:spcPct val="150000"/>
              </a:lnSpc>
              <a:spcAft>
                <a:spcPts val="1000"/>
              </a:spcAft>
            </a:pPr>
            <a:r>
              <a:rPr lang="ar-SA" sz="2400" dirty="0" smtClean="0">
                <a:effectLst/>
                <a:latin typeface="Times New Roman"/>
                <a:ea typeface="Times New Roman"/>
              </a:rPr>
              <a:t>6-   </a:t>
            </a:r>
            <a:r>
              <a:rPr lang="ar-EG" sz="2400" b="1" dirty="0" smtClean="0">
                <a:effectLst/>
                <a:latin typeface="Times New Roman"/>
                <a:ea typeface="Times New Roman"/>
              </a:rPr>
              <a:t>التقويم :</a:t>
            </a:r>
            <a:r>
              <a:rPr lang="ar-EG" sz="2400" dirty="0" smtClean="0">
                <a:effectLst/>
                <a:latin typeface="Times New Roman"/>
                <a:ea typeface="Times New Roman"/>
              </a:rPr>
              <a:t> أن تحفز الطريقة المستخدمة التلاميذ على التقويم الذاتي ودراسة النتائج التي يصلون إليها والاستفادة منها مستقبلا ً . </a:t>
            </a:r>
            <a:endParaRPr lang="en-US" dirty="0">
              <a:effectLst/>
              <a:latin typeface="Calibri"/>
              <a:ea typeface="Calibri"/>
            </a:endParaRPr>
          </a:p>
        </p:txBody>
      </p:sp>
    </p:spTree>
    <p:extLst>
      <p:ext uri="{BB962C8B-B14F-4D97-AF65-F5344CB8AC3E}">
        <p14:creationId xmlns:p14="http://schemas.microsoft.com/office/powerpoint/2010/main" val="3406542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TotalTime>
  <Words>11</Words>
  <Application>Microsoft Office PowerPoint</Application>
  <PresentationFormat>عرض على الشاشة (3:4)‏</PresentationFormat>
  <Paragraphs>7</Paragraphs>
  <Slides>3</Slides>
  <Notes>0</Notes>
  <HiddenSlides>0</HiddenSlides>
  <MMClips>0</MMClips>
  <ScaleCrop>false</ScaleCrop>
  <HeadingPairs>
    <vt:vector size="4" baseType="variant">
      <vt:variant>
        <vt:lpstr>نسق</vt:lpstr>
      </vt:variant>
      <vt:variant>
        <vt:i4>1</vt:i4>
      </vt:variant>
      <vt:variant>
        <vt:lpstr>عناوين الشرائح</vt:lpstr>
      </vt:variant>
      <vt:variant>
        <vt:i4>3</vt:i4>
      </vt:variant>
    </vt:vector>
  </HeadingPairs>
  <TitlesOfParts>
    <vt:vector size="4" baseType="lpstr">
      <vt:lpstr>ذروة</vt:lpstr>
      <vt:lpstr>العوامل التي تتوقف عليها اختيار الطريقة المناسبة: </vt:lpstr>
      <vt:lpstr>عرض تقديمي في PowerPoint</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العوامل التي تتوقف عليها اختيار الطريقة المناسبة: </dc:title>
  <dc:creator>almalak center</dc:creator>
  <cp:lastModifiedBy>almalak center</cp:lastModifiedBy>
  <cp:revision>4</cp:revision>
  <dcterms:created xsi:type="dcterms:W3CDTF">2018-12-17T20:48:05Z</dcterms:created>
  <dcterms:modified xsi:type="dcterms:W3CDTF">2018-12-17T20:58:25Z</dcterms:modified>
</cp:coreProperties>
</file>